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8288000" cy="10287000"/>
  <p:notesSz cx="6858000" cy="9144000"/>
  <p:embeddedFontLst>
    <p:embeddedFont>
      <p:font typeface="Cormorant Garamond Bold Italics" panose="020B0604020202020204" charset="0"/>
      <p:regular r:id="rId19"/>
    </p:embeddedFont>
    <p:embeddedFont>
      <p:font typeface="Quicksand Bold" panose="020B0604020202020204" charset="0"/>
      <p:regular r:id="rId20"/>
    </p:embeddedFont>
    <p:embeddedFont>
      <p:font typeface="Quicksan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9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0436" y="1153319"/>
            <a:ext cx="14996089" cy="5411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44"/>
              </a:lnSpc>
            </a:pPr>
            <a:r>
              <a:rPr lang="en-US" sz="15531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XGBOOST Python </a:t>
            </a:r>
          </a:p>
          <a:p>
            <a:pPr marL="0" lvl="0" indent="0" algn="ctr">
              <a:lnSpc>
                <a:spcPts val="21744"/>
              </a:lnSpc>
              <a:spcBef>
                <a:spcPct val="0"/>
              </a:spcBef>
            </a:pPr>
            <a:r>
              <a:rPr lang="en-US" sz="15531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Library</a:t>
            </a:r>
          </a:p>
        </p:txBody>
      </p:sp>
      <p:sp>
        <p:nvSpPr>
          <p:cNvPr id="3" name="AutoShape 3"/>
          <p:cNvSpPr/>
          <p:nvPr/>
        </p:nvSpPr>
        <p:spPr>
          <a:xfrm>
            <a:off x="9158735" y="845992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86851" y="6888420"/>
            <a:ext cx="12812922" cy="8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4"/>
              </a:lnSpc>
              <a:spcBef>
                <a:spcPct val="0"/>
              </a:spcBef>
            </a:pPr>
            <a:r>
              <a:rPr lang="en-US" sz="488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Enhancing Machine Learning Strategy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99064" y="7999419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14 July,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97134" y="1192358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Prepared by group 1</a:t>
            </a:r>
          </a:p>
        </p:txBody>
      </p:sp>
      <p:sp>
        <p:nvSpPr>
          <p:cNvPr id="9" name="Freeform 9"/>
          <p:cNvSpPr/>
          <p:nvPr/>
        </p:nvSpPr>
        <p:spPr>
          <a:xfrm>
            <a:off x="5599064" y="62518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3" y="0"/>
                </a:lnTo>
                <a:lnTo>
                  <a:pt x="2968853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1633417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97880" y="983932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0287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67614" y="992505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1348" y="1794843"/>
            <a:ext cx="15070769" cy="7883056"/>
          </a:xfrm>
          <a:custGeom>
            <a:avLst/>
            <a:gdLst/>
            <a:ahLst/>
            <a:cxnLst/>
            <a:rect l="l" t="t" r="r" b="b"/>
            <a:pathLst>
              <a:path w="15070769" h="7883056">
                <a:moveTo>
                  <a:pt x="0" y="0"/>
                </a:moveTo>
                <a:lnTo>
                  <a:pt x="15070769" y="0"/>
                </a:lnTo>
                <a:lnTo>
                  <a:pt x="15070769" y="7883056"/>
                </a:lnTo>
                <a:lnTo>
                  <a:pt x="0" y="7883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70" b="-337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0121" y="150145"/>
            <a:ext cx="1592199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XGBoost  :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" r="-44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4771" y="1809453"/>
            <a:ext cx="5539941" cy="7448847"/>
            <a:chOff x="0" y="0"/>
            <a:chExt cx="858282" cy="1154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282" cy="1154021"/>
            </a:xfrm>
            <a:custGeom>
              <a:avLst/>
              <a:gdLst/>
              <a:ahLst/>
              <a:cxnLst/>
              <a:rect l="l" t="t" r="r" b="b"/>
              <a:pathLst>
                <a:path w="858282" h="1154021">
                  <a:moveTo>
                    <a:pt x="32142" y="0"/>
                  </a:moveTo>
                  <a:lnTo>
                    <a:pt x="826140" y="0"/>
                  </a:lnTo>
                  <a:cubicBezTo>
                    <a:pt x="843892" y="0"/>
                    <a:pt x="858282" y="14390"/>
                    <a:pt x="858282" y="32142"/>
                  </a:cubicBezTo>
                  <a:lnTo>
                    <a:pt x="858282" y="1121879"/>
                  </a:lnTo>
                  <a:cubicBezTo>
                    <a:pt x="858282" y="1130404"/>
                    <a:pt x="854896" y="1138579"/>
                    <a:pt x="848868" y="1144607"/>
                  </a:cubicBezTo>
                  <a:cubicBezTo>
                    <a:pt x="842840" y="1150635"/>
                    <a:pt x="834665" y="1154021"/>
                    <a:pt x="826140" y="1154021"/>
                  </a:cubicBezTo>
                  <a:lnTo>
                    <a:pt x="32142" y="1154021"/>
                  </a:lnTo>
                  <a:cubicBezTo>
                    <a:pt x="23617" y="1154021"/>
                    <a:pt x="15442" y="1150635"/>
                    <a:pt x="9414" y="1144607"/>
                  </a:cubicBezTo>
                  <a:cubicBezTo>
                    <a:pt x="3386" y="1138579"/>
                    <a:pt x="0" y="1130404"/>
                    <a:pt x="0" y="1121879"/>
                  </a:cubicBezTo>
                  <a:lnTo>
                    <a:pt x="0" y="32142"/>
                  </a:lnTo>
                  <a:cubicBezTo>
                    <a:pt x="0" y="14390"/>
                    <a:pt x="14390" y="0"/>
                    <a:pt x="32142" y="0"/>
                  </a:cubicBezTo>
                  <a:close/>
                </a:path>
              </a:pathLst>
            </a:custGeom>
            <a:blipFill>
              <a:blip r:embed="rId2"/>
              <a:stretch>
                <a:fillRect t="-5710" b="-571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449761" y="0"/>
            <a:ext cx="9838239" cy="10287000"/>
            <a:chOff x="0" y="0"/>
            <a:chExt cx="2591141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41" cy="2709333"/>
            </a:xfrm>
            <a:custGeom>
              <a:avLst/>
              <a:gdLst/>
              <a:ahLst/>
              <a:cxnLst/>
              <a:rect l="l" t="t" r="r" b="b"/>
              <a:pathLst>
                <a:path w="2591141" h="2709333">
                  <a:moveTo>
                    <a:pt x="0" y="0"/>
                  </a:moveTo>
                  <a:lnTo>
                    <a:pt x="2591141" y="0"/>
                  </a:lnTo>
                  <a:lnTo>
                    <a:pt x="25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2591141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3543" y="428942"/>
            <a:ext cx="1367330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XGboost Package in Python : Installation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767060" y="505142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8286148" y="2003062"/>
            <a:ext cx="12773391" cy="7061629"/>
            <a:chOff x="0" y="0"/>
            <a:chExt cx="5034977" cy="278353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34977" cy="2783532"/>
            </a:xfrm>
            <a:custGeom>
              <a:avLst/>
              <a:gdLst/>
              <a:ahLst/>
              <a:cxnLst/>
              <a:rect l="l" t="t" r="r" b="b"/>
              <a:pathLst>
                <a:path w="5034977" h="2783532">
                  <a:moveTo>
                    <a:pt x="13940" y="0"/>
                  </a:moveTo>
                  <a:lnTo>
                    <a:pt x="5021037" y="0"/>
                  </a:lnTo>
                  <a:cubicBezTo>
                    <a:pt x="5024734" y="0"/>
                    <a:pt x="5028280" y="1469"/>
                    <a:pt x="5030894" y="4083"/>
                  </a:cubicBezTo>
                  <a:cubicBezTo>
                    <a:pt x="5033509" y="6697"/>
                    <a:pt x="5034977" y="10243"/>
                    <a:pt x="5034977" y="13940"/>
                  </a:cubicBezTo>
                  <a:lnTo>
                    <a:pt x="5034977" y="2769592"/>
                  </a:lnTo>
                  <a:cubicBezTo>
                    <a:pt x="5034977" y="2777291"/>
                    <a:pt x="5028736" y="2783532"/>
                    <a:pt x="5021037" y="2783532"/>
                  </a:cubicBezTo>
                  <a:lnTo>
                    <a:pt x="13940" y="2783532"/>
                  </a:lnTo>
                  <a:cubicBezTo>
                    <a:pt x="10243" y="2783532"/>
                    <a:pt x="6697" y="2782063"/>
                    <a:pt x="4083" y="2779449"/>
                  </a:cubicBezTo>
                  <a:cubicBezTo>
                    <a:pt x="1469" y="2776835"/>
                    <a:pt x="0" y="2773289"/>
                    <a:pt x="0" y="2769592"/>
                  </a:cubicBezTo>
                  <a:lnTo>
                    <a:pt x="0" y="13940"/>
                  </a:lnTo>
                  <a:cubicBezTo>
                    <a:pt x="0" y="10243"/>
                    <a:pt x="1469" y="6697"/>
                    <a:pt x="4083" y="4083"/>
                  </a:cubicBezTo>
                  <a:cubicBezTo>
                    <a:pt x="6697" y="1469"/>
                    <a:pt x="10243" y="0"/>
                    <a:pt x="13940" y="0"/>
                  </a:cubicBezTo>
                  <a:close/>
                </a:path>
              </a:pathLst>
            </a:custGeom>
            <a:blipFill>
              <a:blip r:embed="rId3"/>
              <a:stretch>
                <a:fillRect t="-546" b="-546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7" r="-897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" r="-183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4" r="-514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99709"/>
            <a:ext cx="1153482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Refrences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70838" y="3923141"/>
            <a:ext cx="11821224" cy="781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2" lvl="1" indent="-421001" algn="ctr">
              <a:lnSpc>
                <a:spcPts val="6629"/>
              </a:lnSpc>
              <a:buFont typeface="Arial"/>
              <a:buChar char="•"/>
            </a:pPr>
            <a:r>
              <a:rPr lang="en-US" sz="3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https://xgboost.readthedocs.io/en/stabl/</a:t>
            </a:r>
          </a:p>
        </p:txBody>
      </p:sp>
      <p:sp>
        <p:nvSpPr>
          <p:cNvPr id="4" name="AutoShape 4"/>
          <p:cNvSpPr/>
          <p:nvPr/>
        </p:nvSpPr>
        <p:spPr>
          <a:xfrm>
            <a:off x="5897880" y="356897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672913" y="7785211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2470557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04001" y="8604361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81770" y="4931601"/>
            <a:ext cx="15911527" cy="781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2" lvl="1" indent="-421001" algn="ctr">
              <a:lnSpc>
                <a:spcPts val="6629"/>
              </a:lnSpc>
              <a:buFont typeface="Arial"/>
              <a:buChar char="•"/>
            </a:pPr>
            <a:r>
              <a:rPr lang="en-US" sz="3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https://www.geeksforgeeks.org/machine-learning/xgboost/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9725" y="5708758"/>
            <a:ext cx="18263451" cy="161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2" lvl="1" indent="-421001" algn="ctr">
              <a:lnSpc>
                <a:spcPts val="6629"/>
              </a:lnSpc>
              <a:buFont typeface="Arial"/>
              <a:buChar char="•"/>
            </a:pPr>
            <a:r>
              <a:rPr lang="en-US" sz="38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https://www.sciencedirect.com/topics/computer-science/extreme-gradient-boosting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78190" y="4288449"/>
            <a:ext cx="12588467" cy="366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291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--&gt;</a:t>
            </a:r>
            <a:r>
              <a:rPr lang="en-US" sz="291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Xgboost is a powerful machine learning algorithm.</a:t>
            </a:r>
          </a:p>
          <a:p>
            <a:pPr algn="ctr">
              <a:lnSpc>
                <a:spcPts val="4947"/>
              </a:lnSpc>
            </a:pPr>
            <a:r>
              <a:rPr lang="en-US" sz="291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--&gt;</a:t>
            </a:r>
            <a:r>
              <a:rPr lang="en-US" sz="291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It is designed to optimize performance and computational speed</a:t>
            </a:r>
          </a:p>
          <a:p>
            <a:pPr algn="ctr">
              <a:lnSpc>
                <a:spcPts val="4947"/>
              </a:lnSpc>
            </a:pPr>
            <a:r>
              <a:rPr lang="en-US" sz="291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open source .</a:t>
            </a:r>
          </a:p>
          <a:p>
            <a:pPr algn="ctr">
              <a:lnSpc>
                <a:spcPts val="4947"/>
              </a:lnSpc>
            </a:pPr>
            <a:r>
              <a:rPr lang="en-US" sz="291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--&gt;</a:t>
            </a:r>
            <a:r>
              <a:rPr lang="en-US" sz="291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Primary C++ implementation Created by Tianqi chen.</a:t>
            </a:r>
          </a:p>
          <a:p>
            <a:pPr algn="ctr">
              <a:lnSpc>
                <a:spcPts val="4947"/>
              </a:lnSpc>
            </a:pPr>
            <a:r>
              <a:rPr lang="en-US" sz="291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--&gt;</a:t>
            </a:r>
            <a:r>
              <a:rPr lang="en-US" sz="291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Widely accepted algorithms in Kaggle competion.</a:t>
            </a:r>
          </a:p>
          <a:p>
            <a:pPr marL="0" lvl="0" indent="0" algn="ctr">
              <a:lnSpc>
                <a:spcPts val="4947"/>
              </a:lnSpc>
            </a:pPr>
            <a:endParaRPr lang="en-US" sz="291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30743" y="2464592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611559" y="8275117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8304001" y="183656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99709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304001" y="8612621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24261" y="2860334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What is XGboost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172302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81871" y="92964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041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04001" y="96546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62703" y="1999743"/>
            <a:ext cx="12946190" cy="7019938"/>
          </a:xfrm>
          <a:custGeom>
            <a:avLst/>
            <a:gdLst/>
            <a:ahLst/>
            <a:cxnLst/>
            <a:rect l="l" t="t" r="r" b="b"/>
            <a:pathLst>
              <a:path w="12946190" h="7019938">
                <a:moveTo>
                  <a:pt x="0" y="0"/>
                </a:moveTo>
                <a:lnTo>
                  <a:pt x="12946191" y="0"/>
                </a:lnTo>
                <a:lnTo>
                  <a:pt x="12946191" y="7019938"/>
                </a:lnTo>
                <a:lnTo>
                  <a:pt x="0" y="7019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0121" y="275095"/>
            <a:ext cx="804816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Prerequisite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37517" y="1684924"/>
            <a:ext cx="6330814" cy="8094698"/>
            <a:chOff x="0" y="0"/>
            <a:chExt cx="8441085" cy="1079293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18" b="118"/>
            <a:stretch>
              <a:fillRect/>
            </a:stretch>
          </p:blipFill>
          <p:spPr>
            <a:xfrm>
              <a:off x="0" y="0"/>
              <a:ext cx="8441085" cy="10792931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640121" y="9496254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399684"/>
            <a:ext cx="1530073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Prerequisite  :Decision Tree  :Gradient boosting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376" y="2422016"/>
            <a:ext cx="9964891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 decision tree consists of nodes and branches.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Nodes represent decisions or questions based on features. 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Branches represent possible outcomes or decisions based on those question.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509" y="1923362"/>
            <a:ext cx="693806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Node and Branches:-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1376" y="5814085"/>
            <a:ext cx="6938067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Internal Nodes:-</a:t>
            </a:r>
          </a:p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endParaRPr lang="en-US" sz="2899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1376" y="4518329"/>
            <a:ext cx="6938067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Root node:-</a:t>
            </a:r>
          </a:p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endParaRPr lang="en-US" sz="2899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76509" y="4985837"/>
            <a:ext cx="996489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top-most node is called root node.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1376" y="6264300"/>
            <a:ext cx="996489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Nodes other than the root node are internal nodes.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They Represent intermediate decisions/questions.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509" y="7550175"/>
            <a:ext cx="693806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4. Leaf Node:-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1376" y="8055000"/>
            <a:ext cx="996489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Terminal nodes are called leaf nodes.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They represent the final outcomes or predictions.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9816" y="1930560"/>
            <a:ext cx="3291023" cy="2558770"/>
          </a:xfrm>
          <a:custGeom>
            <a:avLst/>
            <a:gdLst/>
            <a:ahLst/>
            <a:cxnLst/>
            <a:rect l="l" t="t" r="r" b="b"/>
            <a:pathLst>
              <a:path w="3291023" h="2558770">
                <a:moveTo>
                  <a:pt x="0" y="0"/>
                </a:moveTo>
                <a:lnTo>
                  <a:pt x="3291023" y="0"/>
                </a:lnTo>
                <a:lnTo>
                  <a:pt x="3291023" y="2558771"/>
                </a:lnTo>
                <a:lnTo>
                  <a:pt x="0" y="2558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932856" y="710726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2704381" y="1991554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579303" y="46411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10035491" y="10181960"/>
            <a:ext cx="7439672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1228436" y="4740652"/>
            <a:ext cx="581958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464504" y="2278574"/>
            <a:ext cx="8342811" cy="4541671"/>
          </a:xfrm>
          <a:custGeom>
            <a:avLst/>
            <a:gdLst/>
            <a:ahLst/>
            <a:cxnLst/>
            <a:rect l="l" t="t" r="r" b="b"/>
            <a:pathLst>
              <a:path w="8342811" h="4541671">
                <a:moveTo>
                  <a:pt x="0" y="0"/>
                </a:moveTo>
                <a:lnTo>
                  <a:pt x="8342811" y="0"/>
                </a:lnTo>
                <a:lnTo>
                  <a:pt x="8342811" y="4541671"/>
                </a:lnTo>
                <a:lnTo>
                  <a:pt x="0" y="4541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12" r="-1310" b="-161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35915" y="4971695"/>
            <a:ext cx="9019812" cy="4979222"/>
          </a:xfrm>
          <a:custGeom>
            <a:avLst/>
            <a:gdLst/>
            <a:ahLst/>
            <a:cxnLst/>
            <a:rect l="l" t="t" r="r" b="b"/>
            <a:pathLst>
              <a:path w="9019812" h="4979222">
                <a:moveTo>
                  <a:pt x="0" y="0"/>
                </a:moveTo>
                <a:lnTo>
                  <a:pt x="9019812" y="0"/>
                </a:lnTo>
                <a:lnTo>
                  <a:pt x="9019812" y="4979223"/>
                </a:lnTo>
                <a:lnTo>
                  <a:pt x="0" y="4979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4384" y="599709"/>
            <a:ext cx="1681256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Prerequisite         :Decision Tree      :Gradient boosting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9816" y="1930560"/>
            <a:ext cx="3291023" cy="2558770"/>
          </a:xfrm>
          <a:custGeom>
            <a:avLst/>
            <a:gdLst/>
            <a:ahLst/>
            <a:cxnLst/>
            <a:rect l="l" t="t" r="r" b="b"/>
            <a:pathLst>
              <a:path w="3291023" h="2558770">
                <a:moveTo>
                  <a:pt x="0" y="0"/>
                </a:moveTo>
                <a:lnTo>
                  <a:pt x="3291023" y="0"/>
                </a:lnTo>
                <a:lnTo>
                  <a:pt x="3291023" y="2558771"/>
                </a:lnTo>
                <a:lnTo>
                  <a:pt x="0" y="2558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932856" y="710726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2704381" y="1991554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5579303" y="46411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10035491" y="10157694"/>
            <a:ext cx="7439672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1228436" y="4740652"/>
            <a:ext cx="581958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368882" y="2167037"/>
            <a:ext cx="8500614" cy="4800247"/>
          </a:xfrm>
          <a:custGeom>
            <a:avLst/>
            <a:gdLst/>
            <a:ahLst/>
            <a:cxnLst/>
            <a:rect l="l" t="t" r="r" b="b"/>
            <a:pathLst>
              <a:path w="8500614" h="4800247">
                <a:moveTo>
                  <a:pt x="0" y="0"/>
                </a:moveTo>
                <a:lnTo>
                  <a:pt x="8500615" y="0"/>
                </a:lnTo>
                <a:lnTo>
                  <a:pt x="8500615" y="4800247"/>
                </a:lnTo>
                <a:lnTo>
                  <a:pt x="0" y="48002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44000" y="5016877"/>
            <a:ext cx="8855138" cy="4893167"/>
          </a:xfrm>
          <a:custGeom>
            <a:avLst/>
            <a:gdLst/>
            <a:ahLst/>
            <a:cxnLst/>
            <a:rect l="l" t="t" r="r" b="b"/>
            <a:pathLst>
              <a:path w="8855138" h="4893167">
                <a:moveTo>
                  <a:pt x="0" y="0"/>
                </a:moveTo>
                <a:lnTo>
                  <a:pt x="8855138" y="0"/>
                </a:lnTo>
                <a:lnTo>
                  <a:pt x="8855138" y="4893167"/>
                </a:lnTo>
                <a:lnTo>
                  <a:pt x="0" y="48931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4384" y="599709"/>
            <a:ext cx="16812567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Prerequisite         :Decision Tree      :Gradient boosting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8629" y="3683786"/>
            <a:ext cx="5385764" cy="6426664"/>
            <a:chOff x="0" y="0"/>
            <a:chExt cx="1418473" cy="16926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01906" y="3997703"/>
            <a:ext cx="2348889" cy="2348889"/>
          </a:xfrm>
          <a:custGeom>
            <a:avLst/>
            <a:gdLst/>
            <a:ahLst/>
            <a:cxnLst/>
            <a:rect l="l" t="t" r="r" b="b"/>
            <a:pathLst>
              <a:path w="2348889" h="2348889">
                <a:moveTo>
                  <a:pt x="0" y="0"/>
                </a:moveTo>
                <a:lnTo>
                  <a:pt x="2348889" y="0"/>
                </a:lnTo>
                <a:lnTo>
                  <a:pt x="2348889" y="2348889"/>
                </a:lnTo>
                <a:lnTo>
                  <a:pt x="0" y="2348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309180" y="3683786"/>
            <a:ext cx="5385764" cy="6426664"/>
            <a:chOff x="0" y="0"/>
            <a:chExt cx="1418473" cy="1692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84503" y="3969056"/>
            <a:ext cx="2318994" cy="2348889"/>
          </a:xfrm>
          <a:custGeom>
            <a:avLst/>
            <a:gdLst/>
            <a:ahLst/>
            <a:cxnLst/>
            <a:rect l="l" t="t" r="r" b="b"/>
            <a:pathLst>
              <a:path w="2318994" h="2348889">
                <a:moveTo>
                  <a:pt x="0" y="0"/>
                </a:moveTo>
                <a:lnTo>
                  <a:pt x="2318994" y="0"/>
                </a:lnTo>
                <a:lnTo>
                  <a:pt x="2318994" y="2348888"/>
                </a:lnTo>
                <a:lnTo>
                  <a:pt x="0" y="2348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018793" y="3683786"/>
            <a:ext cx="5385764" cy="6426664"/>
            <a:chOff x="0" y="0"/>
            <a:chExt cx="1418473" cy="16926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8473" cy="1692619"/>
            </a:xfrm>
            <a:custGeom>
              <a:avLst/>
              <a:gdLst/>
              <a:ahLst/>
              <a:cxnLst/>
              <a:rect l="l" t="t" r="r" b="b"/>
              <a:pathLst>
                <a:path w="1418473" h="1692619">
                  <a:moveTo>
                    <a:pt x="73311" y="0"/>
                  </a:moveTo>
                  <a:lnTo>
                    <a:pt x="1345161" y="0"/>
                  </a:lnTo>
                  <a:cubicBezTo>
                    <a:pt x="1364605" y="0"/>
                    <a:pt x="1383252" y="7724"/>
                    <a:pt x="1397000" y="21472"/>
                  </a:cubicBezTo>
                  <a:cubicBezTo>
                    <a:pt x="1410749" y="35221"/>
                    <a:pt x="1418473" y="53868"/>
                    <a:pt x="1418473" y="73311"/>
                  </a:cubicBezTo>
                  <a:lnTo>
                    <a:pt x="1418473" y="1619308"/>
                  </a:lnTo>
                  <a:cubicBezTo>
                    <a:pt x="1418473" y="1638751"/>
                    <a:pt x="1410749" y="1657398"/>
                    <a:pt x="1397000" y="1671147"/>
                  </a:cubicBezTo>
                  <a:cubicBezTo>
                    <a:pt x="1383252" y="1684896"/>
                    <a:pt x="1364605" y="1692619"/>
                    <a:pt x="1345161" y="1692619"/>
                  </a:cubicBezTo>
                  <a:lnTo>
                    <a:pt x="73311" y="1692619"/>
                  </a:lnTo>
                  <a:cubicBezTo>
                    <a:pt x="32823" y="1692619"/>
                    <a:pt x="0" y="1659797"/>
                    <a:pt x="0" y="1619308"/>
                  </a:cubicBezTo>
                  <a:lnTo>
                    <a:pt x="0" y="73311"/>
                  </a:lnTo>
                  <a:cubicBezTo>
                    <a:pt x="0" y="53868"/>
                    <a:pt x="7724" y="35221"/>
                    <a:pt x="21472" y="21472"/>
                  </a:cubicBezTo>
                  <a:cubicBezTo>
                    <a:pt x="35221" y="7724"/>
                    <a:pt x="53868" y="0"/>
                    <a:pt x="73311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418473" cy="1816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4370093" y="3867357"/>
            <a:ext cx="2083305" cy="2083305"/>
          </a:xfrm>
          <a:custGeom>
            <a:avLst/>
            <a:gdLst/>
            <a:ahLst/>
            <a:cxnLst/>
            <a:rect l="l" t="t" r="r" b="b"/>
            <a:pathLst>
              <a:path w="2083305" h="2083305">
                <a:moveTo>
                  <a:pt x="0" y="0"/>
                </a:moveTo>
                <a:lnTo>
                  <a:pt x="2083305" y="0"/>
                </a:lnTo>
                <a:lnTo>
                  <a:pt x="2083305" y="2083304"/>
                </a:lnTo>
                <a:lnTo>
                  <a:pt x="0" y="20833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86761" y="312054"/>
            <a:ext cx="16372539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79"/>
              </a:lnSpc>
              <a:spcBef>
                <a:spcPct val="0"/>
              </a:spcBef>
            </a:pPr>
            <a:r>
              <a:rPr lang="en-US" sz="66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Prerequisite      :Decision Tree      :Gradient boosting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5407" y="6773293"/>
            <a:ext cx="5101887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 role of the loss function is to estimate how best is the model in making predictions with the given data.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This could vary depending on the type of the problem</a:t>
            </a:r>
          </a:p>
          <a:p>
            <a:pPr algn="l">
              <a:lnSpc>
                <a:spcPts val="4079"/>
              </a:lnSpc>
            </a:pP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6334146"/>
            <a:ext cx="510188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Loss Function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93057" y="6773293"/>
            <a:ext cx="5101887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Weak learner is one that classifies the data so poorly when compared to random guessing .</a:t>
            </a:r>
          </a:p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Weak learner are mostly decision tress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73697" y="6355067"/>
            <a:ext cx="510188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Weak Learner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21919" y="5941136"/>
            <a:ext cx="4496348" cy="4255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968" lvl="1" indent="-214984" algn="l">
              <a:lnSpc>
                <a:spcPts val="3385"/>
              </a:lnSpc>
              <a:buFont typeface="Arial"/>
              <a:buChar char="•"/>
            </a:pPr>
            <a:r>
              <a:rPr lang="en-US" sz="199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It is an iterative and sequential process in adding the decision trees one step at a time. </a:t>
            </a:r>
          </a:p>
          <a:p>
            <a:pPr marL="429968" lvl="1" indent="-214984" algn="l">
              <a:lnSpc>
                <a:spcPts val="3385"/>
              </a:lnSpc>
              <a:buFont typeface="Arial"/>
              <a:buChar char="•"/>
            </a:pPr>
            <a:r>
              <a:rPr lang="en-US" sz="199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 gradient descent procedure is used to minimize the loss when adding tress. </a:t>
            </a:r>
          </a:p>
          <a:p>
            <a:pPr marL="429968" lvl="1" indent="-214984" algn="l">
              <a:lnSpc>
                <a:spcPts val="3385"/>
              </a:lnSpc>
              <a:buFont typeface="Arial"/>
              <a:buChar char="•"/>
            </a:pPr>
            <a:r>
              <a:rPr lang="en-US" sz="199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Here instead of changing the weak learner we add a new parametrized DT to predict residual.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18793" y="5459806"/>
            <a:ext cx="510188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Additive Model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0449073" y="316547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598629" y="3081171"/>
            <a:ext cx="817665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Gradient Boost has three main components :-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6151" y="1446799"/>
            <a:ext cx="17191821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79"/>
              </a:lnSpc>
              <a:buFont typeface="Arial"/>
              <a:buChar char="•"/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Gradient Boosting is one of the most powerful techniques for building predictive models, and it is called a Generalization of AdaBoost . The main objective of gradient Boost is to minimize the loss function by adding weak learners using a gradient descent optimization algorithm.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1723024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97880" y="969645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140389" y="1335192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67614" y="9782175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49233" y="1856374"/>
            <a:ext cx="13740037" cy="7679063"/>
          </a:xfrm>
          <a:custGeom>
            <a:avLst/>
            <a:gdLst/>
            <a:ahLst/>
            <a:cxnLst/>
            <a:rect l="l" t="t" r="r" b="b"/>
            <a:pathLst>
              <a:path w="13740037" h="7679063">
                <a:moveTo>
                  <a:pt x="0" y="0"/>
                </a:moveTo>
                <a:lnTo>
                  <a:pt x="13740037" y="0"/>
                </a:lnTo>
                <a:lnTo>
                  <a:pt x="13740037" y="7679063"/>
                </a:lnTo>
                <a:lnTo>
                  <a:pt x="0" y="7679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0121" y="150145"/>
            <a:ext cx="1592199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Prerequisite      :Decision Tree        :Gradient boosting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7880" y="1633417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97880" y="983932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0287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67614" y="992505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59831" y="1775518"/>
            <a:ext cx="14095562" cy="7921706"/>
          </a:xfrm>
          <a:custGeom>
            <a:avLst/>
            <a:gdLst/>
            <a:ahLst/>
            <a:cxnLst/>
            <a:rect l="l" t="t" r="r" b="b"/>
            <a:pathLst>
              <a:path w="14095562" h="7921706">
                <a:moveTo>
                  <a:pt x="0" y="0"/>
                </a:moveTo>
                <a:lnTo>
                  <a:pt x="14095562" y="0"/>
                </a:lnTo>
                <a:lnTo>
                  <a:pt x="14095562" y="7921706"/>
                </a:lnTo>
                <a:lnTo>
                  <a:pt x="0" y="7921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0121" y="150145"/>
            <a:ext cx="1592199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i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XGBoost  :  Evolution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Custom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Cormorant Garamond Bold Italics</vt:lpstr>
      <vt:lpstr>Quicksand Bold</vt:lpstr>
      <vt:lpstr>Arial</vt:lpstr>
      <vt:lpstr>Quicksand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cp:lastModifiedBy>Rohit Kumar Yadav</cp:lastModifiedBy>
  <cp:revision>2</cp:revision>
  <dcterms:created xsi:type="dcterms:W3CDTF">2006-08-16T00:00:00Z</dcterms:created>
  <dcterms:modified xsi:type="dcterms:W3CDTF">2025-07-14T16:23:31Z</dcterms:modified>
  <dc:identifier>DAGtDjS4Alw</dc:identifier>
</cp:coreProperties>
</file>